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57" r:id="rId5"/>
    <p:sldId id="258" r:id="rId6"/>
    <p:sldId id="260" r:id="rId7"/>
    <p:sldId id="261" r:id="rId8"/>
    <p:sldId id="264" r:id="rId9"/>
    <p:sldId id="259" r:id="rId10"/>
    <p:sldId id="265" r:id="rId1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93486-53E1-40C1-A4E0-FA7CD501E77C}" v="21" dt="2024-10-09T02:53:26.294"/>
    <p1510:client id="{14C737FD-F808-48D6-BD39-54E6D1F89BB9}" v="963" dt="2024-10-10T16:31:33.826"/>
    <p1510:client id="{4E64C6E2-99A2-496E-9A8D-6A0D67D6E99D}" v="593" dt="2024-10-09T23:58:11.248"/>
    <p1510:client id="{F2E6794C-E188-472D-AFC8-9C5E987837F8}" v="633" dt="2024-10-09T03:43:01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6E33864-7839-4EE2-9F9E-445961FA6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49D0A5-C03F-404B-802C-92E3EBD96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CE13-06A3-4357-9F03-CAF27351DC31}" type="datetime1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9EBA48-29BA-443A-92B8-02B58677B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48262D-D50F-4C58-B7C3-1E3C198FDD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98DF-3208-430E-AE29-36384469B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86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3FFC-BBC8-4550-B9F6-659C24E5FF2F}" type="datetime1">
              <a:rPr lang="fr-FR" smtClean="0"/>
              <a:pPr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51E7-5385-41EF-8E27-F2CD0093A8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7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51E7-5385-41EF-8E27-F2CD0093A8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1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1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4188" y="1122363"/>
            <a:ext cx="4908694" cy="2387600"/>
          </a:xfrm>
        </p:spPr>
        <p:txBody>
          <a:bodyPr rtlCol="0" anchor="ctr">
            <a:normAutofit/>
          </a:bodyPr>
          <a:lstStyle/>
          <a:p>
            <a:r>
              <a:rPr lang="fr-FR"/>
              <a:t>AGA AMOBF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188" y="3602038"/>
            <a:ext cx="4908694" cy="1655762"/>
          </a:xfrm>
        </p:spPr>
        <p:txBody>
          <a:bodyPr rtlCol="0" anchor="b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10 octobre 2024</a:t>
            </a:r>
          </a:p>
        </p:txBody>
      </p:sp>
      <p:pic>
        <p:nvPicPr>
          <p:cNvPr id="86" name="Picture 3" descr="Image de cadre complète du mur avec une peinture bleue au ciel">
            <a:extLst>
              <a:ext uri="{FF2B5EF4-FFF2-40B4-BE49-F238E27FC236}">
                <a16:creationId xmlns:a16="http://schemas.microsoft.com/office/drawing/2014/main" id="{32646EC4-3FD8-355C-2FB2-C18BA64FD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4" r="1" b="13625"/>
          <a:stretch/>
        </p:blipFill>
        <p:spPr>
          <a:xfrm>
            <a:off x="6083644" y="3429000"/>
            <a:ext cx="6108356" cy="3432333"/>
          </a:xfrm>
          <a:prstGeom prst="rect">
            <a:avLst/>
          </a:prstGeom>
        </p:spPr>
      </p:pic>
      <p:pic>
        <p:nvPicPr>
          <p:cNvPr id="5" name="Image 4" descr="Une image contenant texte, dessin humoristique&#10;&#10;Description générée automatiquement">
            <a:extLst>
              <a:ext uri="{FF2B5EF4-FFF2-40B4-BE49-F238E27FC236}">
                <a16:creationId xmlns:a16="http://schemas.microsoft.com/office/drawing/2014/main" id="{E08FB832-420E-2EF4-941C-D5CDE2B2D2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3708"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D22140-517F-4F77-9243-170EF137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95714"/>
            <a:ext cx="3047993" cy="4562285"/>
            <a:chOff x="0" y="2295714"/>
            <a:chExt cx="3047993" cy="45622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3529E9-1CA0-4F22-9E2E-6C4014C2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E42691-FAA3-4953-BE2C-931DA3EBE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30043-5C7C-ACFD-0301-D763C03D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fr-FR"/>
              <a:t>AGA AMOBF 9 octobre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44096-8069-ED6F-7BB8-56DD8BD3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905" y="2786063"/>
            <a:ext cx="8440884" cy="3390900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000000"/>
                </a:solidFill>
                <a:latin typeface="Avenir Next LT Pro"/>
              </a:rPr>
              <a:t>Merci à tous pour votre présence</a:t>
            </a:r>
          </a:p>
          <a:p>
            <a:r>
              <a:rPr lang="fr-FR">
                <a:solidFill>
                  <a:srgbClr val="000000"/>
                </a:solidFill>
                <a:latin typeface="Avenir Next LT Pro"/>
              </a:rPr>
              <a:t>Merci  aux membres de la FMOQ et  des fonds FMOQ de leur présence ce soir</a:t>
            </a:r>
          </a:p>
          <a:p>
            <a:r>
              <a:rPr lang="fr-FR">
                <a:solidFill>
                  <a:srgbClr val="000000"/>
                </a:solidFill>
                <a:latin typeface="Avenir Next LT Pro"/>
              </a:rPr>
              <a:t>Merci à notre président Dr Marc- André Amyot</a:t>
            </a:r>
          </a:p>
          <a:p>
            <a:r>
              <a:rPr lang="fr-FR">
                <a:solidFill>
                  <a:srgbClr val="000000"/>
                </a:solidFill>
                <a:latin typeface="Avenir Next LT Pro"/>
              </a:rPr>
              <a:t>Merci aux membres de notre exécutif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6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D22140-517F-4F77-9243-170EF137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95714"/>
            <a:ext cx="3047993" cy="4562285"/>
            <a:chOff x="0" y="2295714"/>
            <a:chExt cx="3047993" cy="45622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3529E9-1CA0-4F22-9E2E-6C4014C2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E42691-FAA3-4953-BE2C-931DA3EBE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02995B-8839-A987-1960-212FFCEF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fr-FR"/>
              <a:t>Activités de votre exécutif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58A23-A910-A37D-714C-AA6548CC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905" y="2786063"/>
            <a:ext cx="8440884" cy="33909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fr-FR" dirty="0">
                <a:latin typeface="Avenir Next LT Pro"/>
              </a:rPr>
              <a:t>-Réunions de exécutif : 1 en présentielle ( 22 </a:t>
            </a:r>
            <a:r>
              <a:rPr lang="fr-FR" dirty="0" err="1">
                <a:latin typeface="Avenir Next LT Pro"/>
              </a:rPr>
              <a:t>nov</a:t>
            </a:r>
            <a:r>
              <a:rPr lang="fr-FR" dirty="0">
                <a:latin typeface="Avenir Next LT Pro"/>
              </a:rPr>
              <a:t> ) et 2  virtuelles ( 14 mars et 16 sept  )</a:t>
            </a:r>
          </a:p>
          <a:p>
            <a:r>
              <a:rPr lang="fr-FR" dirty="0">
                <a:latin typeface="Avenir Next LT Pro"/>
              </a:rPr>
              <a:t>-3 conseils des délégués </a:t>
            </a:r>
            <a:r>
              <a:rPr lang="fr-FR" dirty="0" err="1">
                <a:latin typeface="Avenir Next LT Pro"/>
              </a:rPr>
              <a:t>dec</a:t>
            </a:r>
            <a:r>
              <a:rPr lang="fr-FR" dirty="0">
                <a:latin typeface="Avenir Next LT Pro"/>
              </a:rPr>
              <a:t> 2023, mai et octobre 2024/ colloque des présidents </a:t>
            </a:r>
            <a:r>
              <a:rPr lang="fr-FR" dirty="0" err="1">
                <a:latin typeface="Avenir Next LT Pro"/>
              </a:rPr>
              <a:t>fév</a:t>
            </a:r>
            <a:r>
              <a:rPr lang="fr-FR" dirty="0">
                <a:latin typeface="Avenir Next LT Pro"/>
              </a:rPr>
              <a:t> 2024</a:t>
            </a:r>
          </a:p>
          <a:p>
            <a:r>
              <a:rPr lang="fr-FR" dirty="0">
                <a:latin typeface="Avenir Next LT Pro"/>
              </a:rPr>
              <a:t>-Diffusion de l'information – fin entente sur accessibilité/ entente passerelle/ site web-page </a:t>
            </a:r>
            <a:r>
              <a:rPr lang="fr-FR" dirty="0" err="1">
                <a:latin typeface="Avenir Next LT Pro"/>
              </a:rPr>
              <a:t>facebook</a:t>
            </a:r>
            <a:r>
              <a:rPr lang="fr-FR" dirty="0">
                <a:latin typeface="Avenir Next LT Pro"/>
              </a:rPr>
              <a:t>, courriels ,  TMT et réunions de département</a:t>
            </a:r>
          </a:p>
          <a:p>
            <a:r>
              <a:rPr lang="fr-FR" dirty="0">
                <a:latin typeface="Avenir Next LT Pro"/>
              </a:rPr>
              <a:t>-réunion 7 mai AMOM-AMOBF-DRMG sur fin de entente sur accessibilité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0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3CB288-6DDE-78B1-9AD2-B60E0233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fr-FR"/>
              <a:t>Activités de votre éxecutif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A989A-2905-7949-FA2A-D02EED14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>
                <a:solidFill>
                  <a:schemeClr val="bg1"/>
                </a:solidFill>
              </a:rPr>
              <a:t>-Participation à la table de concertation 1er ligne DRMG</a:t>
            </a:r>
            <a:endParaRPr lang="en-US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-rencontre du député </a:t>
            </a:r>
            <a:r>
              <a:rPr lang="fr-FR" err="1">
                <a:solidFill>
                  <a:schemeClr val="bg1"/>
                </a:solidFill>
              </a:rPr>
              <a:t>Eric</a:t>
            </a:r>
            <a:r>
              <a:rPr lang="fr-FR">
                <a:solidFill>
                  <a:schemeClr val="bg1"/>
                </a:solidFill>
              </a:rPr>
              <a:t> Lefebvre 16 février </a:t>
            </a:r>
          </a:p>
          <a:p>
            <a:r>
              <a:rPr lang="fr-FR" sz="2100">
                <a:solidFill>
                  <a:schemeClr val="bg1"/>
                </a:solidFill>
              </a:rPr>
              <a:t>-Participation Dr Gabriel Lauzière au 1000Km juin 2024</a:t>
            </a:r>
          </a:p>
          <a:p>
            <a:r>
              <a:rPr lang="fr-FR">
                <a:solidFill>
                  <a:schemeClr val="bg1"/>
                </a:solidFill>
              </a:rPr>
              <a:t>-Participation au tournoi de Golf des fédérations médicales au profit du PAMQ juin 2024</a:t>
            </a:r>
            <a:endParaRPr lang="en-US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Image 3" descr="Le 17e Tournoi de golf des fédérations médicales au profit du PAMQ">
            <a:extLst>
              <a:ext uri="{FF2B5EF4-FFF2-40B4-BE49-F238E27FC236}">
                <a16:creationId xmlns:a16="http://schemas.microsoft.com/office/drawing/2014/main" id="{396EE1D9-DC1D-B080-D08C-820295DE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29" r="1" b="10490"/>
          <a:stretch/>
        </p:blipFill>
        <p:spPr>
          <a:xfrm>
            <a:off x="6083644" y="3429000"/>
            <a:ext cx="6108356" cy="3432333"/>
          </a:xfrm>
          <a:prstGeom prst="rect">
            <a:avLst/>
          </a:prstGeom>
        </p:spPr>
      </p:pic>
      <p:pic>
        <p:nvPicPr>
          <p:cNvPr id="5" name="Image 4" descr="Fédération des médecins omnipraticiens du Québec - 2">
            <a:extLst>
              <a:ext uri="{FF2B5EF4-FFF2-40B4-BE49-F238E27FC236}">
                <a16:creationId xmlns:a16="http://schemas.microsoft.com/office/drawing/2014/main" id="{53EC10A0-7CE0-2254-124C-2A274BD6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" r="1" b="1"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CCA7E-57F4-E9BE-23EA-47736481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État de situation de notre territoire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EE8D6-9CEA-7907-B32C-744FBE50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C8EFAA-8790-F9E4-0729-8566E1DCDDED}"/>
              </a:ext>
            </a:extLst>
          </p:cNvPr>
          <p:cNvSpPr txBox="1"/>
          <p:nvPr/>
        </p:nvSpPr>
        <p:spPr>
          <a:xfrm>
            <a:off x="481742" y="2354450"/>
            <a:ext cx="862609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50505"/>
                </a:solidFill>
                <a:latin typeface="system-ui"/>
              </a:rPr>
              <a:t>PREM 2025</a:t>
            </a:r>
          </a:p>
          <a:p>
            <a:r>
              <a:rPr lang="en-US" dirty="0">
                <a:solidFill>
                  <a:srgbClr val="050505"/>
                </a:solidFill>
                <a:latin typeface="system-ui"/>
              </a:rPr>
              <a:t>Mauricie  et Centre du Québec  (36)</a:t>
            </a:r>
            <a:endParaRPr lang="en-US" dirty="0"/>
          </a:p>
          <a:p>
            <a:r>
              <a:rPr lang="en-US" dirty="0">
                <a:solidFill>
                  <a:srgbClr val="050505"/>
                </a:solidFill>
                <a:latin typeface="system-ui"/>
              </a:rPr>
              <a:t>Chaudière </a:t>
            </a:r>
            <a:r>
              <a:rPr lang="en-US" dirty="0" err="1">
                <a:solidFill>
                  <a:srgbClr val="050505"/>
                </a:solidFill>
                <a:latin typeface="system-ui"/>
              </a:rPr>
              <a:t>Appalaches</a:t>
            </a:r>
            <a:r>
              <a:rPr lang="en-US" dirty="0">
                <a:solidFill>
                  <a:srgbClr val="050505"/>
                </a:solidFill>
                <a:latin typeface="system-ui"/>
              </a:rPr>
              <a:t>    (9)</a:t>
            </a:r>
          </a:p>
          <a:p>
            <a:endParaRPr lang="en-US">
              <a:solidFill>
                <a:srgbClr val="050505"/>
              </a:solidFill>
              <a:latin typeface="system-ui"/>
            </a:endParaRPr>
          </a:p>
          <a:p>
            <a:r>
              <a:rPr lang="en-US" dirty="0">
                <a:solidFill>
                  <a:srgbClr val="050505"/>
                </a:solidFill>
                <a:latin typeface="system-ui"/>
              </a:rPr>
              <a:t>Drummondville  GAMF 15565  inscription de </a:t>
            </a:r>
            <a:r>
              <a:rPr lang="en-US" dirty="0" err="1">
                <a:solidFill>
                  <a:srgbClr val="050505"/>
                </a:solidFill>
                <a:latin typeface="system-ui"/>
              </a:rPr>
              <a:t>groupe</a:t>
            </a:r>
            <a:r>
              <a:rPr lang="en-US" dirty="0">
                <a:solidFill>
                  <a:srgbClr val="050505"/>
                </a:solidFill>
                <a:latin typeface="system-ui"/>
              </a:rPr>
              <a:t> 5366</a:t>
            </a:r>
          </a:p>
          <a:p>
            <a:r>
              <a:rPr lang="en-US" dirty="0">
                <a:solidFill>
                  <a:srgbClr val="050505"/>
                </a:solidFill>
                <a:latin typeface="system-ui"/>
              </a:rPr>
              <a:t>Victoriaville GAMF 8480  inscriptions de group6 10761</a:t>
            </a:r>
          </a:p>
          <a:p>
            <a:r>
              <a:rPr lang="en-US" dirty="0">
                <a:solidFill>
                  <a:srgbClr val="050505"/>
                </a:solidFill>
                <a:latin typeface="system-ui"/>
              </a:rPr>
              <a:t>Thetford GAMF 6000  pas inscription de </a:t>
            </a:r>
            <a:r>
              <a:rPr lang="en-US" dirty="0" err="1">
                <a:solidFill>
                  <a:srgbClr val="050505"/>
                </a:solidFill>
                <a:latin typeface="system-ui"/>
              </a:rPr>
              <a:t>groupe</a:t>
            </a:r>
          </a:p>
          <a:p>
            <a:endParaRPr lang="en-US">
              <a:solidFill>
                <a:srgbClr val="050505"/>
              </a:solidFill>
              <a:latin typeface="system-ui"/>
            </a:endParaRPr>
          </a:p>
          <a:p>
            <a:r>
              <a:rPr lang="en-US" dirty="0" err="1">
                <a:solidFill>
                  <a:srgbClr val="000000"/>
                </a:solidFill>
                <a:latin typeface="system-ui"/>
              </a:rPr>
              <a:t>Plusieurs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ystem-ui"/>
              </a:rPr>
              <a:t>départs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system-ui"/>
              </a:rPr>
              <a:t>prévus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dans </a:t>
            </a:r>
            <a:r>
              <a:rPr lang="en-US" dirty="0" err="1">
                <a:solidFill>
                  <a:srgbClr val="000000"/>
                </a:solidFill>
                <a:latin typeface="system-ui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ystem-ui"/>
              </a:rPr>
              <a:t>région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...</a:t>
            </a:r>
          </a:p>
          <a:p>
            <a:endParaRPr lang="en-US" dirty="0">
              <a:solidFill>
                <a:srgbClr val="050505"/>
              </a:solidFill>
              <a:latin typeface="system-ui"/>
            </a:endParaRPr>
          </a:p>
          <a:p>
            <a:r>
              <a:rPr lang="en-US" dirty="0" err="1">
                <a:solidFill>
                  <a:srgbClr val="050505"/>
                </a:solidFill>
                <a:latin typeface="system-ui"/>
              </a:rPr>
              <a:t>Déficit</a:t>
            </a:r>
            <a:r>
              <a:rPr lang="en-US" dirty="0">
                <a:solidFill>
                  <a:srgbClr val="050505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system-ui"/>
              </a:rPr>
              <a:t>médecin</a:t>
            </a:r>
            <a:r>
              <a:rPr lang="en-US" dirty="0">
                <a:solidFill>
                  <a:srgbClr val="050505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system-ui"/>
              </a:rPr>
              <a:t>estimé</a:t>
            </a:r>
            <a:r>
              <a:rPr lang="en-US" dirty="0">
                <a:solidFill>
                  <a:srgbClr val="050505"/>
                </a:solidFill>
                <a:latin typeface="system-ui"/>
              </a:rPr>
              <a:t> ….</a:t>
            </a:r>
          </a:p>
          <a:p>
            <a:endParaRPr lang="en-US" dirty="0">
              <a:solidFill>
                <a:srgbClr val="050505"/>
              </a:solidFill>
              <a:latin typeface="system-ui"/>
            </a:endParaRPr>
          </a:p>
          <a:p>
            <a:endParaRPr lang="en-US">
              <a:solidFill>
                <a:srgbClr val="050505"/>
              </a:solidFill>
              <a:latin typeface="system-ui"/>
            </a:endParaRPr>
          </a:p>
          <a:p>
            <a:endParaRPr lang="en-US">
              <a:solidFill>
                <a:srgbClr val="050505"/>
              </a:solidFill>
              <a:latin typeface="system-ui"/>
            </a:endParaRPr>
          </a:p>
          <a:p>
            <a:endParaRPr lang="en-US">
              <a:solidFill>
                <a:srgbClr val="050505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68756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75B49-758D-6966-0654-B9DE9FFA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Dossiers AMOBF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9F34B-69D8-77D2-B4D8-72B870DD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/>
              <a:t>Fin de entente sur inscription collective 31 mai 2024</a:t>
            </a:r>
          </a:p>
          <a:p>
            <a:endParaRPr lang="fr-FR"/>
          </a:p>
          <a:p>
            <a:r>
              <a:rPr lang="fr-FR" dirty="0"/>
              <a:t>Entente passerelle 1er juin </a:t>
            </a:r>
          </a:p>
          <a:p>
            <a:endParaRPr lang="fr-FR"/>
          </a:p>
          <a:p>
            <a:r>
              <a:rPr lang="fr-FR" dirty="0"/>
              <a:t>Projet loi 11</a:t>
            </a:r>
          </a:p>
          <a:p>
            <a:r>
              <a:rPr lang="fr-FR" dirty="0"/>
              <a:t>-Lettre ouverte du Dre Isabelle Lemieux aux élus de sa municipalité</a:t>
            </a:r>
          </a:p>
          <a:p>
            <a:r>
              <a:rPr lang="fr-FR" dirty="0"/>
              <a:t>-Lettre d'opinion du Dr Gabriel Lauzière dans l'Express le 27 mai</a:t>
            </a:r>
          </a:p>
          <a:p>
            <a:r>
              <a:rPr lang="fr-FR" dirty="0"/>
              <a:t>-Situation dénoncée sur le territoire de Drummondville / inscription de nouveau-né</a:t>
            </a:r>
          </a:p>
        </p:txBody>
      </p:sp>
    </p:spTree>
    <p:extLst>
      <p:ext uri="{BB962C8B-B14F-4D97-AF65-F5344CB8AC3E}">
        <p14:creationId xmlns:p14="http://schemas.microsoft.com/office/powerpoint/2010/main" val="28742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D6E7B-7844-DEAB-036D-48628C9E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Dossiers AMOBF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733B1-2963-6FAE-14C6-DE45AB09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dirty="0"/>
              <a:t>Webinaire 16 sept  AMOQ-AMOBF-AMOCS / présentation des candidats /région centre  aux élections du CA du CMQ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dirty="0"/>
              <a:t> 13 novembre prochain / Ateliers </a:t>
            </a:r>
            <a:r>
              <a:rPr lang="fr-FR" dirty="0">
                <a:solidFill>
                  <a:srgbClr val="000000"/>
                </a:solidFill>
                <a:latin typeface="Avenir Next LT Pro"/>
                <a:cs typeface="Segoe UI"/>
              </a:rPr>
              <a:t>de réflexion sur un nouveau modèle d'organisation de soins de première ligne</a:t>
            </a:r>
          </a:p>
        </p:txBody>
      </p:sp>
    </p:spTree>
    <p:extLst>
      <p:ext uri="{BB962C8B-B14F-4D97-AF65-F5344CB8AC3E}">
        <p14:creationId xmlns:p14="http://schemas.microsoft.com/office/powerpoint/2010/main" val="228902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7B8FA-DF2E-5E40-CD48-BB5E3960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Bonifications pour la région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51CDBC-78DA-79D4-91D7-438A21E2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-Ouverture du GMF-u de Victoriaville </a:t>
            </a:r>
          </a:p>
          <a:p>
            <a:r>
              <a:rPr lang="fr-FR" dirty="0"/>
              <a:t>Dre Elyse Lévesque et son équipe</a:t>
            </a:r>
          </a:p>
          <a:p>
            <a:endParaRPr lang="fr-FR"/>
          </a:p>
          <a:p>
            <a:r>
              <a:rPr lang="fr-FR" dirty="0"/>
              <a:t>-Projet de campus décentralisé de Université de Sherbrooke à Drummondville</a:t>
            </a:r>
          </a:p>
        </p:txBody>
      </p:sp>
    </p:spTree>
    <p:extLst>
      <p:ext uri="{BB962C8B-B14F-4D97-AF65-F5344CB8AC3E}">
        <p14:creationId xmlns:p14="http://schemas.microsoft.com/office/powerpoint/2010/main" val="285970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2DFC0-7F8A-7954-96F9-44FE0BAF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Formation continue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E64FB3-0B3D-ADBA-EF0D-1353B08A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9999"/>
              </a:lnSpc>
            </a:pPr>
            <a:r>
              <a:rPr lang="fr-FR" dirty="0">
                <a:solidFill>
                  <a:srgbClr val="000000"/>
                </a:solidFill>
                <a:latin typeface="Avenir Next LT Pro"/>
              </a:rPr>
              <a:t>Responsable régionale Dre Marie-Josée Garand</a:t>
            </a:r>
          </a:p>
          <a:p>
            <a:pPr>
              <a:lnSpc>
                <a:spcPct val="109999"/>
              </a:lnSpc>
            </a:pPr>
            <a:r>
              <a:rPr lang="fr-FR" dirty="0">
                <a:solidFill>
                  <a:srgbClr val="000000"/>
                </a:solidFill>
                <a:latin typeface="Avenir Next LT Pro"/>
              </a:rPr>
              <a:t>Dans notre association,  en moyenne les médecins ont accumulé</a:t>
            </a:r>
            <a:endParaRPr lang="fr-FR" dirty="0"/>
          </a:p>
          <a:p>
            <a:pPr>
              <a:lnSpc>
                <a:spcPct val="109999"/>
              </a:lnSpc>
            </a:pPr>
            <a:r>
              <a:rPr lang="fr-FR" dirty="0">
                <a:solidFill>
                  <a:srgbClr val="000000"/>
                </a:solidFill>
                <a:latin typeface="Avenir Next LT Pro"/>
              </a:rPr>
              <a:t> 37.4 crédits de formation dans la dernière année </a:t>
            </a:r>
          </a:p>
          <a:p>
            <a:pPr>
              <a:lnSpc>
                <a:spcPct val="109999"/>
              </a:lnSpc>
            </a:pPr>
            <a:r>
              <a:rPr lang="fr-FR" dirty="0">
                <a:solidFill>
                  <a:srgbClr val="000000"/>
                </a:solidFill>
                <a:latin typeface="Avenir Next LT Pro"/>
              </a:rPr>
              <a:t>Le CMQ exige  250h de formation  continue sur un cycle de 5 ans (1er janvier 2024 - 31 décembre 2028 ) </a:t>
            </a:r>
          </a:p>
          <a:p>
            <a:pPr>
              <a:lnSpc>
                <a:spcPct val="109999"/>
              </a:lnSpc>
            </a:pPr>
            <a:r>
              <a:rPr lang="fr-FR" dirty="0">
                <a:solidFill>
                  <a:srgbClr val="000000"/>
                </a:solidFill>
                <a:latin typeface="Avenir Next LT Pro"/>
              </a:rPr>
              <a:t>- 125h de crédits catégorie A ;  activités reconnues par le CMQ </a:t>
            </a:r>
          </a:p>
          <a:p>
            <a:r>
              <a:rPr lang="fr-FR" dirty="0">
                <a:solidFill>
                  <a:srgbClr val="000000"/>
                </a:solidFill>
                <a:latin typeface="Avenir Next LT Pro"/>
              </a:rPr>
              <a:t>- 10h de crédits catégorie B ;   activités d’évaluation de l’exercice de la profession  </a:t>
            </a:r>
          </a:p>
          <a:p>
            <a:r>
              <a:rPr lang="fr-FR" dirty="0">
                <a:solidFill>
                  <a:srgbClr val="000000"/>
                </a:solidFill>
                <a:latin typeface="Avenir Next LT Pro"/>
              </a:rPr>
              <a:t>- 25 h par année de catégorie A ou B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5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B0AABB-2C56-A395-B67D-EAE1B5C1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 fontScale="90000"/>
          </a:bodyPr>
          <a:lstStyle/>
          <a:p>
            <a:r>
              <a:rPr lang="fr-FR"/>
              <a:t>Invitation </a:t>
            </a:r>
            <a:br>
              <a:rPr lang="fr-FR"/>
            </a:br>
            <a:r>
              <a:rPr lang="fr-FR"/>
              <a:t>Grande Marche</a:t>
            </a:r>
            <a:br>
              <a:rPr lang="fr-FR"/>
            </a:br>
            <a:r>
              <a:rPr lang="fr-FR"/>
              <a:t>Depuis 10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A1BB4-419C-421C-B74D-A77824E1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r-FR">
                <a:solidFill>
                  <a:schemeClr val="bg1"/>
                </a:solidFill>
                <a:latin typeface="Avenir Next LT Pro"/>
              </a:rPr>
              <a:t> </a:t>
            </a:r>
            <a:br>
              <a:rPr lang="fr-FR">
                <a:latin typeface="Avenir Next LT Pro"/>
              </a:rPr>
            </a:br>
            <a:r>
              <a:rPr lang="fr-FR">
                <a:solidFill>
                  <a:schemeClr val="bg1"/>
                </a:solidFill>
                <a:latin typeface="Avenir Next LT Pro"/>
              </a:rPr>
              <a:t> </a:t>
            </a:r>
            <a:br>
              <a:rPr lang="fr-FR">
                <a:latin typeface="Avenir Next LT Pro"/>
              </a:rPr>
            </a:br>
            <a:r>
              <a:rPr lang="fr-FR">
                <a:solidFill>
                  <a:schemeClr val="bg1"/>
                </a:solidFill>
                <a:latin typeface="Avenir Next LT Pro"/>
              </a:rPr>
              <a:t>Thetford 20 octobre </a:t>
            </a:r>
            <a:br>
              <a:rPr lang="fr-FR">
                <a:latin typeface="Avenir Next LT Pro"/>
              </a:rPr>
            </a:br>
            <a:br>
              <a:rPr lang="fr-FR">
                <a:latin typeface="Avenir Next LT Pro"/>
              </a:rPr>
            </a:br>
            <a:r>
              <a:rPr lang="fr-FR">
                <a:solidFill>
                  <a:schemeClr val="bg1"/>
                </a:solidFill>
                <a:latin typeface="Avenir Next LT Pro"/>
              </a:rPr>
              <a:t>Plessisville 19 octobre </a:t>
            </a:r>
            <a:br>
              <a:rPr lang="fr-FR">
                <a:latin typeface="Avenir Next LT Pro"/>
              </a:rPr>
            </a:br>
            <a:br>
              <a:rPr lang="fr-FR">
                <a:latin typeface="Avenir Next LT Pro"/>
              </a:rPr>
            </a:br>
            <a:r>
              <a:rPr lang="fr-FR">
                <a:solidFill>
                  <a:schemeClr val="bg1"/>
                </a:solidFill>
                <a:latin typeface="Avenir Next LT Pro"/>
              </a:rPr>
              <a:t>Victoriaville 19 octobre</a:t>
            </a:r>
            <a:br>
              <a:rPr lang="fr-FR">
                <a:latin typeface="Avenir Next LT Pro"/>
              </a:rPr>
            </a:br>
            <a:br>
              <a:rPr lang="fr-FR">
                <a:latin typeface="Avenir Next LT Pro"/>
              </a:rPr>
            </a:br>
            <a:r>
              <a:rPr lang="fr-FR">
                <a:solidFill>
                  <a:schemeClr val="bg1"/>
                </a:solidFill>
                <a:latin typeface="Avenir Next LT Pro"/>
              </a:rPr>
              <a:t>Drummondville le 19 octobre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Image 3" descr="No photo description available.">
            <a:extLst>
              <a:ext uri="{FF2B5EF4-FFF2-40B4-BE49-F238E27FC236}">
                <a16:creationId xmlns:a16="http://schemas.microsoft.com/office/drawing/2014/main" id="{F73DC0A5-C3A2-C9C6-1EC4-04CBD9EE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59" r="1" b="161"/>
          <a:stretch/>
        </p:blipFill>
        <p:spPr>
          <a:xfrm>
            <a:off x="6083644" y="3429000"/>
            <a:ext cx="6108356" cy="3432333"/>
          </a:xfrm>
          <a:prstGeom prst="rect">
            <a:avLst/>
          </a:prstGeom>
        </p:spPr>
      </p:pic>
      <p:pic>
        <p:nvPicPr>
          <p:cNvPr id="8" name="Image 7" descr="Place à une dixième Grande marche">
            <a:extLst>
              <a:ext uri="{FF2B5EF4-FFF2-40B4-BE49-F238E27FC236}">
                <a16:creationId xmlns:a16="http://schemas.microsoft.com/office/drawing/2014/main" id="{54A31EB7-5DEA-0E6F-9664-D1350603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33" r="1" b="12187"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0591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457</Words>
  <Application>Microsoft Office PowerPoint</Application>
  <PresentationFormat>Grand écran</PresentationFormat>
  <Paragraphs>61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Bahnschrift</vt:lpstr>
      <vt:lpstr>Calibri</vt:lpstr>
      <vt:lpstr>system-ui</vt:lpstr>
      <vt:lpstr>MatrixVTI</vt:lpstr>
      <vt:lpstr>AGA AMOBF </vt:lpstr>
      <vt:lpstr>Activités de votre exécutif</vt:lpstr>
      <vt:lpstr>Activités de votre éxecutif</vt:lpstr>
      <vt:lpstr>État de situation de notre territoire</vt:lpstr>
      <vt:lpstr>Dossiers AMOBF</vt:lpstr>
      <vt:lpstr>Dossiers AMOBF</vt:lpstr>
      <vt:lpstr>Bonifications pour la région</vt:lpstr>
      <vt:lpstr>Formation continue</vt:lpstr>
      <vt:lpstr>Invitation  Grande Marche Depuis 10 ans</vt:lpstr>
      <vt:lpstr>AGA AMOBF 9 octobre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Esmeralda Elias Lopez</dc:creator>
  <cp:lastModifiedBy>Esmeralda Elias Lopez</cp:lastModifiedBy>
  <cp:revision>85</cp:revision>
  <dcterms:created xsi:type="dcterms:W3CDTF">2024-10-09T02:46:56Z</dcterms:created>
  <dcterms:modified xsi:type="dcterms:W3CDTF">2024-10-10T16:47:44Z</dcterms:modified>
</cp:coreProperties>
</file>